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368" r:id="rId2"/>
    <p:sldId id="331" r:id="rId3"/>
    <p:sldId id="332" r:id="rId4"/>
    <p:sldId id="333" r:id="rId5"/>
    <p:sldId id="334" r:id="rId6"/>
    <p:sldId id="373" r:id="rId7"/>
    <p:sldId id="372" r:id="rId8"/>
    <p:sldId id="370" r:id="rId9"/>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489"/>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44"/>
    <p:restoredTop sz="94774"/>
  </p:normalViewPr>
  <p:slideViewPr>
    <p:cSldViewPr snapToGrid="0">
      <p:cViewPr varScale="1">
        <p:scale>
          <a:sx n="160" d="100"/>
          <a:sy n="160" d="100"/>
        </p:scale>
        <p:origin x="1048" y="4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24/7/2025</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69499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1657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550194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7/24/25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7/24/25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7/24/25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7/24/25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7/24/25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7/24/25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7/24/25</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7/24/25</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7/24/25</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7/24/25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7/24/25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7/24/25</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rPr>
              <a:t>Hebrews  10:19-39</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rPr>
              <a:t>Part B</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1" u="none" strike="noStrike" kern="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35944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804E597-0611-8AE1-28AB-B2CD5F7C3B10}"/>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3FD29620-74E4-0616-45F2-262ED163EFFB}"/>
              </a:ext>
            </a:extLst>
          </p:cNvPr>
          <p:cNvSpPr txBox="1">
            <a:spLocks noChangeArrowheads="1"/>
          </p:cNvSpPr>
          <p:nvPr/>
        </p:nvSpPr>
        <p:spPr bwMode="auto">
          <a:xfrm>
            <a:off x="22444" y="0"/>
            <a:ext cx="9144000" cy="4737515"/>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Therefore, brothers, since we have confidence to enter the holy places by the blood of Jesus,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the new and living way that he opened for us through the curtain, that is, through his flesh,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since we have a great priest over the house of God,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let us draw near with a true heart in full assurance of faith, with our hearts sprinkled clean from an evil conscience and our bodies washed with pure water.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Let us hold fast the confession of our hope without wavering, for he who promised is faithful.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let us consider how to stir up one another to love and good works,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not neglecting to meet together, as is the habit of some, but encouraging one another, and all the more as you see the Day drawing near.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906649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CE3781A-6E0C-51D5-5C41-6B109635A9CC}"/>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D6AA7F12-4CB0-9796-1B22-5F0D31DFB172}"/>
              </a:ext>
            </a:extLst>
          </p:cNvPr>
          <p:cNvSpPr txBox="1">
            <a:spLocks noChangeArrowheads="1"/>
          </p:cNvSpPr>
          <p:nvPr/>
        </p:nvSpPr>
        <p:spPr bwMode="auto">
          <a:xfrm>
            <a:off x="22444" y="0"/>
            <a:ext cx="9144000" cy="4737515"/>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if we go on sinning deliberately after receiving the knowledge of the truth, there no longer remains a sacrifice for sins,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a fearful expectation of judgment, and a fury of fire that will consume the adversaries.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Anyone who has set aside the law of Moses dies without mercy on the evidence of two or three witnesses.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How much worse punishment, do you think, will be deserved by the one who has trampled underfoot the Son of God, and has profaned the blood of the covenant by which he was sanctified, and has outraged the Spirit of grace?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we know him who said, “Vengeance is mine;  I will repay.” And again, “The Lord will judge his people.”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It is a fearful thing to fall into the hands of the living God.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363916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29B03BE-A797-3A2E-F6A9-E16AADECD3E4}"/>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1E7F1FDB-0FE4-D482-7124-F6418E490E86}"/>
              </a:ext>
            </a:extLst>
          </p:cNvPr>
          <p:cNvSpPr txBox="1">
            <a:spLocks noChangeArrowheads="1"/>
          </p:cNvSpPr>
          <p:nvPr/>
        </p:nvSpPr>
        <p:spPr bwMode="auto">
          <a:xfrm>
            <a:off x="0" y="10297"/>
            <a:ext cx="9144000" cy="3880486"/>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recall the former days when, after you were enlightened, you endured a hard struggle with sufferings,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sometimes being publicly exposed to reproach and affliction, and sometimes being partners with those so treated.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you had compassion on those in prison, and you joyfully accepted the plundering of your property, since you knew that you yourselves had a better possession and an abiding one.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Therefore do not throw away your confidence, which has a great reward.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you have need of endurance, so that when you have done the will of God you may receive what is promised.</a:t>
            </a:r>
            <a:r>
              <a:rPr kumimoji="0" lang="en-AU" sz="2400" b="0" i="0" u="none" strike="noStrike" kern="1200" cap="none" spc="0" normalizeH="0" baseline="0" noProof="0" dirty="0">
                <a:ln>
                  <a:noFill/>
                </a:ln>
                <a:solidFill>
                  <a:prstClr val="black"/>
                </a:solidFill>
                <a:effectLst/>
                <a:uLnTx/>
                <a:uFillTx/>
                <a:latin typeface="Arial" panose="020B0604020202020204"/>
                <a:ea typeface="+mn-ea"/>
                <a:cs typeface="+mn-cs"/>
              </a:rPr>
              <a:t> </a:t>
            </a:r>
            <a:endPar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237218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070607C-D71B-E558-4191-7282EEE7C445}"/>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2DCDED1A-257C-5E0F-2B1D-722148A64776}"/>
              </a:ext>
            </a:extLst>
          </p:cNvPr>
          <p:cNvSpPr txBox="1">
            <a:spLocks noChangeArrowheads="1"/>
          </p:cNvSpPr>
          <p:nvPr/>
        </p:nvSpPr>
        <p:spPr bwMode="auto">
          <a:xfrm>
            <a:off x="22444" y="0"/>
            <a:ext cx="9144000" cy="4701800"/>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“Yet a little while,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the coming one will come and will not delay;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my righteous one shall live by faith,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if he shrinks back,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my soul has no pleasure in him.”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609600" marR="0" lvl="0" indent="-60960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we are not of those who shrink back and are destroyed, but of those who have faith and preserve their souls.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275256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62813589-1C5F-401F-AA06-EAA3A386B304}"/>
              </a:ext>
            </a:extLst>
          </p:cNvPr>
          <p:cNvSpPr txBox="1"/>
          <p:nvPr/>
        </p:nvSpPr>
        <p:spPr>
          <a:xfrm>
            <a:off x="0" y="0"/>
            <a:ext cx="9108559" cy="43088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Faithfulness.    Not  Shrinking</a:t>
            </a:r>
            <a:r>
              <a:rPr kumimoji="0" lang="en-AU" sz="2200" u="none" strike="noStrike" kern="1200" cap="none" spc="0" normalizeH="0" noProof="0" dirty="0">
                <a:ln>
                  <a:noFill/>
                </a:ln>
                <a:solidFill>
                  <a:srgbClr val="FFFF00"/>
                </a:solidFill>
                <a:effectLst/>
                <a:uLnTx/>
                <a:uFillTx/>
                <a:latin typeface="Times New Roman" panose="02020603050405020304" pitchFamily="18" charset="0"/>
                <a:cs typeface="Times New Roman" panose="02020603050405020304" pitchFamily="18" charset="0"/>
              </a:rPr>
              <a:t>  Back</a:t>
            </a:r>
            <a:endPar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BFFEEEFA-530A-D1CC-65E3-FDC17ADA1C6C}"/>
              </a:ext>
            </a:extLst>
          </p:cNvPr>
          <p:cNvSpPr txBox="1"/>
          <p:nvPr/>
        </p:nvSpPr>
        <p:spPr>
          <a:xfrm>
            <a:off x="17719" y="385933"/>
            <a:ext cx="9108559"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Faithfulness is a condition of the New Covenant (as it was a condition of the Old Covenant)</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promises of God are sure.  Not just the nice ones.</a:t>
            </a:r>
          </a:p>
        </p:txBody>
      </p:sp>
      <p:sp>
        <p:nvSpPr>
          <p:cNvPr id="24" name="TextBox 23">
            <a:extLst>
              <a:ext uri="{FF2B5EF4-FFF2-40B4-BE49-F238E27FC236}">
                <a16:creationId xmlns:a16="http://schemas.microsoft.com/office/drawing/2014/main" id="{4BD0DB40-B1F9-3F13-6131-CB10DA0A05A1}"/>
              </a:ext>
            </a:extLst>
          </p:cNvPr>
          <p:cNvSpPr txBox="1"/>
          <p:nvPr/>
        </p:nvSpPr>
        <p:spPr>
          <a:xfrm>
            <a:off x="0" y="2998905"/>
            <a:ext cx="7552869"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Unfaithfulness begins with deliberate, unrepentant sin.</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5" name="TextBox 24">
            <a:extLst>
              <a:ext uri="{FF2B5EF4-FFF2-40B4-BE49-F238E27FC236}">
                <a16:creationId xmlns:a16="http://schemas.microsoft.com/office/drawing/2014/main" id="{EF1790C7-140F-3D56-1C1C-011C9C07CE2B}"/>
              </a:ext>
            </a:extLst>
          </p:cNvPr>
          <p:cNvSpPr txBox="1"/>
          <p:nvPr/>
        </p:nvSpPr>
        <p:spPr>
          <a:xfrm>
            <a:off x="-2" y="4884003"/>
            <a:ext cx="9144000" cy="830997"/>
          </a:xfrm>
          <a:prstGeom prst="rect">
            <a:avLst/>
          </a:prstGeom>
          <a:solidFill>
            <a:schemeClr val="bg1"/>
          </a:solidFill>
        </p:spPr>
        <p:txBody>
          <a:bodyPr wrap="square" rtlCol="0">
            <a:spAutoFit/>
          </a:bodyPr>
          <a:lstStyle/>
          <a:p>
            <a:pPr>
              <a:buNone/>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 John 1:(ESV)8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If we say we have no sin, we deceive ourselves, and the truth is not in us.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If we confess our sins, he is faithful and just to forgive us our sins and to cleanse us from all unrighteousness.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If we say we have not sinned, we make him a liar, and his word is not in us.</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26" name="TextBox 25">
            <a:extLst>
              <a:ext uri="{FF2B5EF4-FFF2-40B4-BE49-F238E27FC236}">
                <a16:creationId xmlns:a16="http://schemas.microsoft.com/office/drawing/2014/main" id="{51C56879-B06C-25C3-5EFD-98C6A9235F31}"/>
              </a:ext>
            </a:extLst>
          </p:cNvPr>
          <p:cNvSpPr txBox="1"/>
          <p:nvPr/>
        </p:nvSpPr>
        <p:spPr>
          <a:xfrm>
            <a:off x="17718" y="3294110"/>
            <a:ext cx="9126281"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In our weakness, sometimes we sin.  </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Faithfulness is to repent of sin, confess &amp; receive forgiveness from God.</a:t>
            </a:r>
          </a:p>
          <a:p>
            <a:pPr marL="180975" lvl="0" indent="-180975">
              <a:buFont typeface="Arial" panose="020B0604020202020204" pitchFamily="34" charset="0"/>
              <a:buChar char="•"/>
              <a:defRPr/>
            </a:pPr>
            <a:r>
              <a:rPr lang="en-AU" b="1" dirty="0">
                <a:solidFill>
                  <a:prstClr val="white"/>
                </a:solidFill>
                <a:latin typeface="Times New Roman" panose="02020603050405020304" pitchFamily="18" charset="0"/>
                <a:cs typeface="Times New Roman" panose="02020603050405020304" pitchFamily="18" charset="0"/>
              </a:rPr>
              <a:t>Un</a:t>
            </a:r>
            <a:r>
              <a:rPr lang="en-AU" dirty="0">
                <a:solidFill>
                  <a:prstClr val="white"/>
                </a:solidFill>
                <a:latin typeface="Times New Roman" panose="02020603050405020304" pitchFamily="18" charset="0"/>
                <a:cs typeface="Times New Roman" panose="02020603050405020304" pitchFamily="18" charset="0"/>
              </a:rPr>
              <a:t>faithfulness is to go on deliberately sinning – committing to a life of sin – no repentance</a:t>
            </a:r>
          </a:p>
        </p:txBody>
      </p:sp>
      <p:graphicFrame>
        <p:nvGraphicFramePr>
          <p:cNvPr id="12" name="Table 11">
            <a:extLst>
              <a:ext uri="{FF2B5EF4-FFF2-40B4-BE49-F238E27FC236}">
                <a16:creationId xmlns:a16="http://schemas.microsoft.com/office/drawing/2014/main" id="{F0BCF3A1-4A92-75CD-36C6-5E6032AFDCA6}"/>
              </a:ext>
            </a:extLst>
          </p:cNvPr>
          <p:cNvGraphicFramePr>
            <a:graphicFrameLocks noGrp="1"/>
          </p:cNvGraphicFramePr>
          <p:nvPr>
            <p:extLst>
              <p:ext uri="{D42A27DB-BD31-4B8C-83A1-F6EECF244321}">
                <p14:modId xmlns:p14="http://schemas.microsoft.com/office/powerpoint/2010/main" val="3434212388"/>
              </p:ext>
            </p:extLst>
          </p:nvPr>
        </p:nvGraphicFramePr>
        <p:xfrm>
          <a:off x="49380" y="1032264"/>
          <a:ext cx="9045236" cy="1960830"/>
        </p:xfrm>
        <a:graphic>
          <a:graphicData uri="http://schemas.openxmlformats.org/drawingml/2006/table">
            <a:tbl>
              <a:tblPr firstRow="1" bandRow="1">
                <a:tableStyleId>{5C22544A-7EE6-4342-B048-85BDC9FD1C3A}</a:tableStyleId>
              </a:tblPr>
              <a:tblGrid>
                <a:gridCol w="4522618">
                  <a:extLst>
                    <a:ext uri="{9D8B030D-6E8A-4147-A177-3AD203B41FA5}">
                      <a16:colId xmlns:a16="http://schemas.microsoft.com/office/drawing/2014/main" val="680604079"/>
                    </a:ext>
                  </a:extLst>
                </a:gridCol>
                <a:gridCol w="4522618">
                  <a:extLst>
                    <a:ext uri="{9D8B030D-6E8A-4147-A177-3AD203B41FA5}">
                      <a16:colId xmlns:a16="http://schemas.microsoft.com/office/drawing/2014/main" val="3282354862"/>
                    </a:ext>
                  </a:extLst>
                </a:gridCol>
              </a:tblGrid>
              <a:tr h="392166">
                <a:tc>
                  <a:txBody>
                    <a:bodyPr/>
                    <a:lstStyle/>
                    <a:p>
                      <a:r>
                        <a:rPr lang="en-AU" sz="1700" b="0" dirty="0"/>
                        <a:t>Presentation of the Old Covenant  (Lev 26)</a:t>
                      </a:r>
                    </a:p>
                  </a:txBody>
                  <a:tcPr/>
                </a:tc>
                <a:tc>
                  <a:txBody>
                    <a:bodyPr/>
                    <a:lstStyle/>
                    <a:p>
                      <a:r>
                        <a:rPr lang="en-AU" sz="1700" b="0" dirty="0"/>
                        <a:t>Presentation of the New Covenant (Heb 10)</a:t>
                      </a:r>
                    </a:p>
                  </a:txBody>
                  <a:tcPr/>
                </a:tc>
                <a:extLst>
                  <a:ext uri="{0D108BD9-81ED-4DB2-BD59-A6C34878D82A}">
                    <a16:rowId xmlns:a16="http://schemas.microsoft.com/office/drawing/2014/main" val="332679778"/>
                  </a:ext>
                </a:extLst>
              </a:tr>
              <a:tr h="392166">
                <a:tc>
                  <a:txBody>
                    <a:bodyPr/>
                    <a:lstStyle/>
                    <a:p>
                      <a:r>
                        <a:rPr lang="en-AU" sz="1600" dirty="0"/>
                        <a:t>Blessings of the Old Covenant outlined</a:t>
                      </a:r>
                    </a:p>
                  </a:txBody>
                  <a:tcPr/>
                </a:tc>
                <a:tc>
                  <a:txBody>
                    <a:bodyPr/>
                    <a:lstStyle/>
                    <a:p>
                      <a:endParaRPr lang="en-AU" sz="1600" dirty="0"/>
                    </a:p>
                  </a:txBody>
                  <a:tcPr/>
                </a:tc>
                <a:extLst>
                  <a:ext uri="{0D108BD9-81ED-4DB2-BD59-A6C34878D82A}">
                    <a16:rowId xmlns:a16="http://schemas.microsoft.com/office/drawing/2014/main" val="389640833"/>
                  </a:ext>
                </a:extLst>
              </a:tr>
              <a:tr h="392166">
                <a:tc>
                  <a:txBody>
                    <a:bodyPr/>
                    <a:lstStyle/>
                    <a:p>
                      <a:r>
                        <a:rPr lang="en-AU" sz="1600" dirty="0"/>
                        <a:t>Responsibilities of the Old Covenant outlined</a:t>
                      </a:r>
                    </a:p>
                  </a:txBody>
                  <a:tcPr/>
                </a:tc>
                <a:tc>
                  <a:txBody>
                    <a:bodyPr/>
                    <a:lstStyle/>
                    <a:p>
                      <a:endParaRPr lang="en-AU" sz="1600" dirty="0"/>
                    </a:p>
                  </a:txBody>
                  <a:tcPr/>
                </a:tc>
                <a:extLst>
                  <a:ext uri="{0D108BD9-81ED-4DB2-BD59-A6C34878D82A}">
                    <a16:rowId xmlns:a16="http://schemas.microsoft.com/office/drawing/2014/main" val="1792558504"/>
                  </a:ext>
                </a:extLst>
              </a:tr>
              <a:tr h="392166">
                <a:tc>
                  <a:txBody>
                    <a:bodyPr/>
                    <a:lstStyle/>
                    <a:p>
                      <a:r>
                        <a:rPr lang="en-AU" sz="1600" dirty="0"/>
                        <a:t>Punishment for disobedience &amp; abandonment </a:t>
                      </a:r>
                    </a:p>
                  </a:txBody>
                  <a:tcPr/>
                </a:tc>
                <a:tc>
                  <a:txBody>
                    <a:bodyPr/>
                    <a:lstStyle/>
                    <a:p>
                      <a:endParaRPr lang="en-AU" sz="1600" dirty="0"/>
                    </a:p>
                  </a:txBody>
                  <a:tcPr/>
                </a:tc>
                <a:extLst>
                  <a:ext uri="{0D108BD9-81ED-4DB2-BD59-A6C34878D82A}">
                    <a16:rowId xmlns:a16="http://schemas.microsoft.com/office/drawing/2014/main" val="3203012322"/>
                  </a:ext>
                </a:extLst>
              </a:tr>
              <a:tr h="392166">
                <a:tc>
                  <a:txBody>
                    <a:bodyPr/>
                    <a:lstStyle/>
                    <a:p>
                      <a:r>
                        <a:rPr lang="en-AU" sz="1600" dirty="0"/>
                        <a:t>A call to faithfulness again</a:t>
                      </a:r>
                    </a:p>
                  </a:txBody>
                  <a:tcPr/>
                </a:tc>
                <a:tc>
                  <a:txBody>
                    <a:bodyPr/>
                    <a:lstStyle/>
                    <a:p>
                      <a:endParaRPr lang="en-AU" sz="1600" dirty="0"/>
                    </a:p>
                  </a:txBody>
                  <a:tcPr/>
                </a:tc>
                <a:extLst>
                  <a:ext uri="{0D108BD9-81ED-4DB2-BD59-A6C34878D82A}">
                    <a16:rowId xmlns:a16="http://schemas.microsoft.com/office/drawing/2014/main" val="3864546032"/>
                  </a:ext>
                </a:extLst>
              </a:tr>
            </a:tbl>
          </a:graphicData>
        </a:graphic>
      </p:graphicFrame>
      <p:sp>
        <p:nvSpPr>
          <p:cNvPr id="4" name="TextBox 3">
            <a:extLst>
              <a:ext uri="{FF2B5EF4-FFF2-40B4-BE49-F238E27FC236}">
                <a16:creationId xmlns:a16="http://schemas.microsoft.com/office/drawing/2014/main" id="{7556819E-9723-E4BF-1D90-15D86A5330F0}"/>
              </a:ext>
            </a:extLst>
          </p:cNvPr>
          <p:cNvSpPr txBox="1"/>
          <p:nvPr/>
        </p:nvSpPr>
        <p:spPr>
          <a:xfrm>
            <a:off x="4554279" y="1420815"/>
            <a:ext cx="4589717" cy="353943"/>
          </a:xfrm>
          <a:prstGeom prst="rect">
            <a:avLst/>
          </a:prstGeom>
          <a:noFill/>
        </p:spPr>
        <p:txBody>
          <a:bodyPr wrap="square">
            <a:spAutoFit/>
          </a:bodyPr>
          <a:lstStyle/>
          <a:p>
            <a:r>
              <a:rPr lang="en-AU" sz="1700" dirty="0"/>
              <a:t>Lays out the blessings of the New Covenant</a:t>
            </a:r>
          </a:p>
        </p:txBody>
      </p:sp>
      <p:sp>
        <p:nvSpPr>
          <p:cNvPr id="6" name="TextBox 5">
            <a:extLst>
              <a:ext uri="{FF2B5EF4-FFF2-40B4-BE49-F238E27FC236}">
                <a16:creationId xmlns:a16="http://schemas.microsoft.com/office/drawing/2014/main" id="{83BE7F2F-60A7-2879-C626-1FEE610A7257}"/>
              </a:ext>
            </a:extLst>
          </p:cNvPr>
          <p:cNvSpPr txBox="1"/>
          <p:nvPr/>
        </p:nvSpPr>
        <p:spPr>
          <a:xfrm>
            <a:off x="4580858" y="1843402"/>
            <a:ext cx="4513758" cy="338554"/>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Arial" panose="020B0604020202020204"/>
                <a:ea typeface="+mn-ea"/>
                <a:cs typeface="+mn-cs"/>
              </a:rPr>
              <a:t>vv19-25 responsibilities of the New Covenant</a:t>
            </a:r>
          </a:p>
        </p:txBody>
      </p:sp>
      <p:sp>
        <p:nvSpPr>
          <p:cNvPr id="8" name="TextBox 7">
            <a:extLst>
              <a:ext uri="{FF2B5EF4-FFF2-40B4-BE49-F238E27FC236}">
                <a16:creationId xmlns:a16="http://schemas.microsoft.com/office/drawing/2014/main" id="{14A3FB63-2A4E-022A-B535-7E23865A5CA7}"/>
              </a:ext>
            </a:extLst>
          </p:cNvPr>
          <p:cNvSpPr txBox="1"/>
          <p:nvPr/>
        </p:nvSpPr>
        <p:spPr>
          <a:xfrm>
            <a:off x="4580858" y="2228251"/>
            <a:ext cx="4513758" cy="338554"/>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Arial" panose="020B0604020202020204"/>
                <a:ea typeface="+mn-ea"/>
                <a:cs typeface="+mn-cs"/>
              </a:rPr>
              <a:t>vv26-31 consequences for unfaithfulness</a:t>
            </a:r>
          </a:p>
        </p:txBody>
      </p:sp>
      <p:sp>
        <p:nvSpPr>
          <p:cNvPr id="11" name="TextBox 10">
            <a:extLst>
              <a:ext uri="{FF2B5EF4-FFF2-40B4-BE49-F238E27FC236}">
                <a16:creationId xmlns:a16="http://schemas.microsoft.com/office/drawing/2014/main" id="{ADA5B97E-F466-4796-62C0-06A555974F79}"/>
              </a:ext>
            </a:extLst>
          </p:cNvPr>
          <p:cNvSpPr txBox="1"/>
          <p:nvPr/>
        </p:nvSpPr>
        <p:spPr>
          <a:xfrm>
            <a:off x="4580858" y="2635771"/>
            <a:ext cx="4263606" cy="338554"/>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Arial" panose="020B0604020202020204"/>
                <a:ea typeface="+mn-ea"/>
                <a:cs typeface="+mn-cs"/>
              </a:rPr>
              <a:t>vv32-39 a warning to continue in faithfulness</a:t>
            </a:r>
          </a:p>
        </p:txBody>
      </p:sp>
    </p:spTree>
    <p:extLst>
      <p:ext uri="{BB962C8B-B14F-4D97-AF65-F5344CB8AC3E}">
        <p14:creationId xmlns:p14="http://schemas.microsoft.com/office/powerpoint/2010/main" val="5719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6">
                                            <p:txEl>
                                              <p:pRg st="0" end="0"/>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6">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uiExpand="1" build="p"/>
      <p:bldP spid="24" grpId="0"/>
      <p:bldP spid="25" grpId="0" animBg="1"/>
      <p:bldP spid="26" grpId="0" uiExpand="1" build="p"/>
      <p:bldP spid="4" grpId="0"/>
      <p:bldP spid="6" grpId="0"/>
      <p:bldP spid="8"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62813589-1C5F-401F-AA06-EAA3A386B304}"/>
              </a:ext>
            </a:extLst>
          </p:cNvPr>
          <p:cNvSpPr txBox="1"/>
          <p:nvPr/>
        </p:nvSpPr>
        <p:spPr>
          <a:xfrm>
            <a:off x="0" y="0"/>
            <a:ext cx="9108559" cy="43088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Faithfulness.    Not  Shrinking</a:t>
            </a:r>
            <a:r>
              <a:rPr kumimoji="0" lang="en-AU" sz="2200" u="none" strike="noStrike" kern="1200" cap="none" spc="0" normalizeH="0" noProof="0" dirty="0">
                <a:ln>
                  <a:noFill/>
                </a:ln>
                <a:solidFill>
                  <a:srgbClr val="FFFF00"/>
                </a:solidFill>
                <a:effectLst/>
                <a:uLnTx/>
                <a:uFillTx/>
                <a:latin typeface="Times New Roman" panose="02020603050405020304" pitchFamily="18" charset="0"/>
                <a:cs typeface="Times New Roman" panose="02020603050405020304" pitchFamily="18" charset="0"/>
              </a:rPr>
              <a:t>  Back</a:t>
            </a:r>
            <a:endPar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BFFEEEFA-530A-D1CC-65E3-FDC17ADA1C6C}"/>
              </a:ext>
            </a:extLst>
          </p:cNvPr>
          <p:cNvSpPr txBox="1"/>
          <p:nvPr/>
        </p:nvSpPr>
        <p:spPr>
          <a:xfrm>
            <a:off x="17719" y="385933"/>
            <a:ext cx="9108559"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Faithfulness is a condition of the New Covenant (as it was a condition of the Old Covenant)</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promises of God are sure.  Not just the nice ones.</a:t>
            </a:r>
          </a:p>
        </p:txBody>
      </p:sp>
      <p:sp>
        <p:nvSpPr>
          <p:cNvPr id="24" name="TextBox 23">
            <a:extLst>
              <a:ext uri="{FF2B5EF4-FFF2-40B4-BE49-F238E27FC236}">
                <a16:creationId xmlns:a16="http://schemas.microsoft.com/office/drawing/2014/main" id="{4BD0DB40-B1F9-3F13-6131-CB10DA0A05A1}"/>
              </a:ext>
            </a:extLst>
          </p:cNvPr>
          <p:cNvSpPr txBox="1"/>
          <p:nvPr/>
        </p:nvSpPr>
        <p:spPr>
          <a:xfrm>
            <a:off x="17719" y="947665"/>
            <a:ext cx="7552869"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Unfaithfulness begins with deliberate, unrepentant sin.</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5" name="TextBox 24">
            <a:extLst>
              <a:ext uri="{FF2B5EF4-FFF2-40B4-BE49-F238E27FC236}">
                <a16:creationId xmlns:a16="http://schemas.microsoft.com/office/drawing/2014/main" id="{EF1790C7-140F-3D56-1C1C-011C9C07CE2B}"/>
              </a:ext>
            </a:extLst>
          </p:cNvPr>
          <p:cNvSpPr txBox="1"/>
          <p:nvPr/>
        </p:nvSpPr>
        <p:spPr>
          <a:xfrm>
            <a:off x="888520" y="2132004"/>
            <a:ext cx="7634141" cy="830997"/>
          </a:xfrm>
          <a:prstGeom prst="rect">
            <a:avLst/>
          </a:prstGeom>
          <a:solidFill>
            <a:schemeClr val="bg1"/>
          </a:solidFill>
        </p:spPr>
        <p:txBody>
          <a:bodyPr wrap="square" rtlCol="0">
            <a:spAutoFit/>
          </a:bodyPr>
          <a:lstStyle/>
          <a:p>
            <a:pPr>
              <a:buNone/>
            </a:pPr>
            <a:r>
              <a:rPr lang="en-AU" sz="1600" b="1" baseline="300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26 </a:t>
            </a:r>
            <a:r>
              <a:rPr lang="en-AU" sz="16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For if we go on sinning deliberately after receiving the knowledge of the truth, there no longer remains a sacrifice for sins, </a:t>
            </a:r>
            <a:r>
              <a:rPr lang="en-AU" sz="1600" b="1" baseline="300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27 </a:t>
            </a:r>
            <a:r>
              <a:rPr lang="en-AU" sz="16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but a fearful expectation of judgment, and a fury of fire that will consume the adversaries.</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26" name="TextBox 25">
            <a:extLst>
              <a:ext uri="{FF2B5EF4-FFF2-40B4-BE49-F238E27FC236}">
                <a16:creationId xmlns:a16="http://schemas.microsoft.com/office/drawing/2014/main" id="{51C56879-B06C-25C3-5EFD-98C6A9235F31}"/>
              </a:ext>
            </a:extLst>
          </p:cNvPr>
          <p:cNvSpPr txBox="1"/>
          <p:nvPr/>
        </p:nvSpPr>
        <p:spPr>
          <a:xfrm>
            <a:off x="-3" y="1232397"/>
            <a:ext cx="9126281"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In our weakness, sometimes we sin.  </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Faithfulness is to repent of sin, confess &amp; receive forgiveness from God.</a:t>
            </a:r>
          </a:p>
          <a:p>
            <a:pPr marL="180975" lvl="0" indent="-180975">
              <a:buFont typeface="Arial" panose="020B0604020202020204" pitchFamily="34" charset="0"/>
              <a:buChar char="•"/>
              <a:defRPr/>
            </a:pPr>
            <a:r>
              <a:rPr lang="en-AU" b="1" dirty="0">
                <a:solidFill>
                  <a:prstClr val="white"/>
                </a:solidFill>
                <a:latin typeface="Times New Roman" panose="02020603050405020304" pitchFamily="18" charset="0"/>
                <a:cs typeface="Times New Roman" panose="02020603050405020304" pitchFamily="18" charset="0"/>
              </a:rPr>
              <a:t>Un</a:t>
            </a:r>
            <a:r>
              <a:rPr lang="en-AU" dirty="0">
                <a:solidFill>
                  <a:prstClr val="white"/>
                </a:solidFill>
                <a:latin typeface="Times New Roman" panose="02020603050405020304" pitchFamily="18" charset="0"/>
                <a:cs typeface="Times New Roman" panose="02020603050405020304" pitchFamily="18" charset="0"/>
              </a:rPr>
              <a:t>faithfulness is to go on deliberately sinning – committing to a life of sin – no repentance</a:t>
            </a:r>
          </a:p>
        </p:txBody>
      </p:sp>
      <p:sp>
        <p:nvSpPr>
          <p:cNvPr id="13" name="TextBox 12">
            <a:extLst>
              <a:ext uri="{FF2B5EF4-FFF2-40B4-BE49-F238E27FC236}">
                <a16:creationId xmlns:a16="http://schemas.microsoft.com/office/drawing/2014/main" id="{A6E8EC0D-B733-214E-4714-4409C1C38922}"/>
              </a:ext>
            </a:extLst>
          </p:cNvPr>
          <p:cNvSpPr txBox="1"/>
          <p:nvPr/>
        </p:nvSpPr>
        <p:spPr>
          <a:xfrm>
            <a:off x="-3" y="2957680"/>
            <a:ext cx="9126281"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To deliberately choose a life of unrepentant sin, is the opposite of the path to salvation.</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If I reject The New and Living Way, is The Lord really </a:t>
            </a:r>
            <a:r>
              <a:rPr lang="en-AU" b="1" dirty="0">
                <a:solidFill>
                  <a:prstClr val="white"/>
                </a:solidFill>
                <a:latin typeface="Times New Roman" panose="02020603050405020304" pitchFamily="18" charset="0"/>
                <a:cs typeface="Times New Roman" panose="02020603050405020304" pitchFamily="18" charset="0"/>
              </a:rPr>
              <a:t>my</a:t>
            </a:r>
            <a:r>
              <a:rPr lang="en-AU" dirty="0">
                <a:solidFill>
                  <a:prstClr val="white"/>
                </a:solidFill>
                <a:latin typeface="Times New Roman" panose="02020603050405020304" pitchFamily="18" charset="0"/>
                <a:cs typeface="Times New Roman" panose="02020603050405020304" pitchFamily="18" charset="0"/>
              </a:rPr>
              <a:t> Lord?</a:t>
            </a:r>
          </a:p>
        </p:txBody>
      </p:sp>
      <p:sp>
        <p:nvSpPr>
          <p:cNvPr id="14" name="TextBox 13">
            <a:extLst>
              <a:ext uri="{FF2B5EF4-FFF2-40B4-BE49-F238E27FC236}">
                <a16:creationId xmlns:a16="http://schemas.microsoft.com/office/drawing/2014/main" id="{56F7FBA5-A2DE-6660-CD75-A4BB821A1CBA}"/>
              </a:ext>
            </a:extLst>
          </p:cNvPr>
          <p:cNvSpPr txBox="1"/>
          <p:nvPr/>
        </p:nvSpPr>
        <p:spPr>
          <a:xfrm>
            <a:off x="-8160" y="3518337"/>
            <a:ext cx="2190643"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When Jesus returns:</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6" name="TextBox 15">
            <a:extLst>
              <a:ext uri="{FF2B5EF4-FFF2-40B4-BE49-F238E27FC236}">
                <a16:creationId xmlns:a16="http://schemas.microsoft.com/office/drawing/2014/main" id="{9C068FB3-36DA-26B5-B46D-6035EF0A5818}"/>
              </a:ext>
            </a:extLst>
          </p:cNvPr>
          <p:cNvSpPr txBox="1"/>
          <p:nvPr/>
        </p:nvSpPr>
        <p:spPr>
          <a:xfrm>
            <a:off x="1974983" y="3559273"/>
            <a:ext cx="7133576"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Coming to save the faithful, who </a:t>
            </a:r>
            <a:r>
              <a:rPr lang="en-AU" u="sng" dirty="0">
                <a:solidFill>
                  <a:prstClr val="white"/>
                </a:solidFill>
                <a:latin typeface="Times New Roman" panose="02020603050405020304" pitchFamily="18" charset="0"/>
                <a:cs typeface="Times New Roman" panose="02020603050405020304" pitchFamily="18" charset="0"/>
              </a:rPr>
              <a:t>eagerly await</a:t>
            </a:r>
            <a:r>
              <a:rPr lang="en-AU" dirty="0">
                <a:solidFill>
                  <a:prstClr val="white"/>
                </a:solidFill>
                <a:latin typeface="Times New Roman" panose="02020603050405020304" pitchFamily="18" charset="0"/>
                <a:cs typeface="Times New Roman" panose="02020603050405020304" pitchFamily="18" charset="0"/>
              </a:rPr>
              <a:t> His return</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unfaithful  – a </a:t>
            </a:r>
            <a:r>
              <a:rPr lang="en-AU" u="sng" dirty="0">
                <a:solidFill>
                  <a:prstClr val="white"/>
                </a:solidFill>
                <a:latin typeface="Times New Roman" panose="02020603050405020304" pitchFamily="18" charset="0"/>
                <a:cs typeface="Times New Roman" panose="02020603050405020304" pitchFamily="18" charset="0"/>
              </a:rPr>
              <a:t>fearful expectation</a:t>
            </a:r>
            <a:r>
              <a:rPr lang="en-AU" dirty="0">
                <a:solidFill>
                  <a:prstClr val="white"/>
                </a:solidFill>
                <a:latin typeface="Times New Roman" panose="02020603050405020304" pitchFamily="18" charset="0"/>
                <a:cs typeface="Times New Roman" panose="02020603050405020304" pitchFamily="18" charset="0"/>
              </a:rPr>
              <a:t> of judgment.</a:t>
            </a:r>
          </a:p>
        </p:txBody>
      </p:sp>
      <p:sp>
        <p:nvSpPr>
          <p:cNvPr id="19" name="TextBox 18">
            <a:extLst>
              <a:ext uri="{FF2B5EF4-FFF2-40B4-BE49-F238E27FC236}">
                <a16:creationId xmlns:a16="http://schemas.microsoft.com/office/drawing/2014/main" id="{60DD3D24-94F3-9C52-A09C-39F4538101A9}"/>
              </a:ext>
            </a:extLst>
          </p:cNvPr>
          <p:cNvSpPr txBox="1"/>
          <p:nvPr/>
        </p:nvSpPr>
        <p:spPr>
          <a:xfrm>
            <a:off x="888520" y="4159347"/>
            <a:ext cx="7582619" cy="830997"/>
          </a:xfrm>
          <a:prstGeom prst="rect">
            <a:avLst/>
          </a:prstGeom>
          <a:solidFill>
            <a:schemeClr val="bg1"/>
          </a:solidFill>
        </p:spPr>
        <p:txBody>
          <a:bodyPr wrap="square" rtlCol="0">
            <a:spAutoFit/>
          </a:bodyPr>
          <a:lstStyle/>
          <a:p>
            <a:pPr>
              <a:buNone/>
            </a:pPr>
            <a:r>
              <a:rPr lang="en-AU" sz="1600" b="1" baseline="30000" dirty="0">
                <a:latin typeface="Comic Sans MS" panose="030F0902030302020204" pitchFamily="66" charset="0"/>
              </a:rPr>
              <a:t>29 </a:t>
            </a:r>
            <a:r>
              <a:rPr lang="en-AU" sz="1600" dirty="0">
                <a:latin typeface="Comic Sans MS" panose="030F0902030302020204" pitchFamily="66" charset="0"/>
              </a:rPr>
              <a:t>How much worse punishment, do you think, will be deserved by the one who has trampled underfoot the Son of God, and has profaned the blood of the covenant by which he </a:t>
            </a:r>
            <a:r>
              <a:rPr lang="en-AU" sz="1600" u="sng" dirty="0">
                <a:latin typeface="Comic Sans MS" panose="030F0902030302020204" pitchFamily="66" charset="0"/>
              </a:rPr>
              <a:t>was</a:t>
            </a:r>
            <a:r>
              <a:rPr lang="en-AU" sz="1600" dirty="0">
                <a:latin typeface="Comic Sans MS" panose="030F0902030302020204" pitchFamily="66" charset="0"/>
              </a:rPr>
              <a:t> sanctified, and has outraged the Spirit of grace? </a:t>
            </a:r>
            <a:endParaRPr lang="en-AU" sz="1600" dirty="0">
              <a:effectLst/>
              <a:latin typeface="Comic Sans MS" panose="030F0902030302020204" pitchFamily="66" charset="0"/>
              <a:ea typeface="Times New Roman" panose="02020603050405020304" pitchFamily="18" charset="0"/>
            </a:endParaRPr>
          </a:p>
        </p:txBody>
      </p:sp>
      <p:sp>
        <p:nvSpPr>
          <p:cNvPr id="20" name="TextBox 19">
            <a:extLst>
              <a:ext uri="{FF2B5EF4-FFF2-40B4-BE49-F238E27FC236}">
                <a16:creationId xmlns:a16="http://schemas.microsoft.com/office/drawing/2014/main" id="{0B8DC2B2-8F20-1FC6-BA1B-C6572BC35DCF}"/>
              </a:ext>
            </a:extLst>
          </p:cNvPr>
          <p:cNvSpPr txBox="1"/>
          <p:nvPr/>
        </p:nvSpPr>
        <p:spPr>
          <a:xfrm>
            <a:off x="-8160" y="4950321"/>
            <a:ext cx="2190643"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When we </a:t>
            </a:r>
            <a:r>
              <a:rPr kumimoji="0" lang="en-AU" u="sng"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know</a:t>
            </a:r>
            <a:r>
              <a:rPr kumimoji="0" lang="en-AU"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God</a:t>
            </a: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1" name="TextBox 20">
            <a:extLst>
              <a:ext uri="{FF2B5EF4-FFF2-40B4-BE49-F238E27FC236}">
                <a16:creationId xmlns:a16="http://schemas.microsoft.com/office/drawing/2014/main" id="{162F33B6-ED48-A740-2B7A-A987ECD3A9AF}"/>
              </a:ext>
            </a:extLst>
          </p:cNvPr>
          <p:cNvSpPr txBox="1"/>
          <p:nvPr/>
        </p:nvSpPr>
        <p:spPr>
          <a:xfrm>
            <a:off x="2108925" y="5005901"/>
            <a:ext cx="6865691"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Know &amp; love His mercy;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Know &amp; love His justice.</a:t>
            </a:r>
          </a:p>
        </p:txBody>
      </p:sp>
    </p:spTree>
    <p:extLst>
      <p:ext uri="{BB962C8B-B14F-4D97-AF65-F5344CB8AC3E}">
        <p14:creationId xmlns:p14="http://schemas.microsoft.com/office/powerpoint/2010/main" val="2709632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4" grpId="0"/>
      <p:bldP spid="16" grpId="0"/>
      <p:bldP spid="19" grpId="0" animBg="1"/>
      <p:bldP spid="20"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62813589-1C5F-401F-AA06-EAA3A386B304}"/>
              </a:ext>
            </a:extLst>
          </p:cNvPr>
          <p:cNvSpPr txBox="1"/>
          <p:nvPr/>
        </p:nvSpPr>
        <p:spPr>
          <a:xfrm>
            <a:off x="0" y="0"/>
            <a:ext cx="9108559" cy="430887"/>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Faithfulness.    Not  Shrinking</a:t>
            </a:r>
            <a:r>
              <a:rPr kumimoji="0" lang="en-AU" sz="2200" u="none" strike="noStrike" kern="1200" cap="none" spc="0" normalizeH="0" noProof="0" dirty="0">
                <a:ln>
                  <a:noFill/>
                </a:ln>
                <a:solidFill>
                  <a:srgbClr val="FFFF00"/>
                </a:solidFill>
                <a:effectLst/>
                <a:uLnTx/>
                <a:uFillTx/>
                <a:latin typeface="Times New Roman" panose="02020603050405020304" pitchFamily="18" charset="0"/>
                <a:cs typeface="Times New Roman" panose="02020603050405020304" pitchFamily="18" charset="0"/>
              </a:rPr>
              <a:t>  Back</a:t>
            </a:r>
            <a:endParaRPr kumimoji="0" lang="en-AU" sz="22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BFFEEEFA-530A-D1CC-65E3-FDC17ADA1C6C}"/>
              </a:ext>
            </a:extLst>
          </p:cNvPr>
          <p:cNvSpPr txBox="1"/>
          <p:nvPr/>
        </p:nvSpPr>
        <p:spPr>
          <a:xfrm>
            <a:off x="17719" y="385933"/>
            <a:ext cx="9108559"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Faithfulness is a condition of the New Covenant (as it was a condition of the Old Covenant)</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promises of God are sure.  Not just the nice ones.</a:t>
            </a:r>
          </a:p>
        </p:txBody>
      </p:sp>
      <p:sp>
        <p:nvSpPr>
          <p:cNvPr id="24" name="TextBox 23">
            <a:extLst>
              <a:ext uri="{FF2B5EF4-FFF2-40B4-BE49-F238E27FC236}">
                <a16:creationId xmlns:a16="http://schemas.microsoft.com/office/drawing/2014/main" id="{4BD0DB40-B1F9-3F13-6131-CB10DA0A05A1}"/>
              </a:ext>
            </a:extLst>
          </p:cNvPr>
          <p:cNvSpPr txBox="1"/>
          <p:nvPr/>
        </p:nvSpPr>
        <p:spPr>
          <a:xfrm>
            <a:off x="17719" y="947665"/>
            <a:ext cx="7552869"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Unfaithfulness begins with deliberate, unrepentant sin.</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6" name="TextBox 25">
            <a:extLst>
              <a:ext uri="{FF2B5EF4-FFF2-40B4-BE49-F238E27FC236}">
                <a16:creationId xmlns:a16="http://schemas.microsoft.com/office/drawing/2014/main" id="{51C56879-B06C-25C3-5EFD-98C6A9235F31}"/>
              </a:ext>
            </a:extLst>
          </p:cNvPr>
          <p:cNvSpPr txBox="1"/>
          <p:nvPr/>
        </p:nvSpPr>
        <p:spPr>
          <a:xfrm>
            <a:off x="215660" y="1232397"/>
            <a:ext cx="8910618"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In our weakness, sometimes we sin.  </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Faithfulness is to repent of sin, confess &amp; receive forgiveness from God.</a:t>
            </a:r>
          </a:p>
          <a:p>
            <a:pPr marL="180975" lvl="0" indent="-180975">
              <a:buFont typeface="Arial" panose="020B0604020202020204" pitchFamily="34" charset="0"/>
              <a:buChar char="•"/>
              <a:defRPr/>
            </a:pPr>
            <a:r>
              <a:rPr lang="en-AU" b="1" dirty="0">
                <a:solidFill>
                  <a:prstClr val="white"/>
                </a:solidFill>
                <a:latin typeface="Times New Roman" panose="02020603050405020304" pitchFamily="18" charset="0"/>
                <a:cs typeface="Times New Roman" panose="02020603050405020304" pitchFamily="18" charset="0"/>
              </a:rPr>
              <a:t>Un</a:t>
            </a:r>
            <a:r>
              <a:rPr lang="en-AU" dirty="0">
                <a:solidFill>
                  <a:prstClr val="white"/>
                </a:solidFill>
                <a:latin typeface="Times New Roman" panose="02020603050405020304" pitchFamily="18" charset="0"/>
                <a:cs typeface="Times New Roman" panose="02020603050405020304" pitchFamily="18" charset="0"/>
              </a:rPr>
              <a:t>faithfulness is to go on deliberately sinning – committing to a life of sin – no repentance</a:t>
            </a:r>
          </a:p>
        </p:txBody>
      </p:sp>
      <p:sp>
        <p:nvSpPr>
          <p:cNvPr id="13" name="TextBox 12">
            <a:extLst>
              <a:ext uri="{FF2B5EF4-FFF2-40B4-BE49-F238E27FC236}">
                <a16:creationId xmlns:a16="http://schemas.microsoft.com/office/drawing/2014/main" id="{A6E8EC0D-B733-214E-4714-4409C1C38922}"/>
              </a:ext>
            </a:extLst>
          </p:cNvPr>
          <p:cNvSpPr txBox="1"/>
          <p:nvPr/>
        </p:nvSpPr>
        <p:spPr>
          <a:xfrm>
            <a:off x="215659" y="2072783"/>
            <a:ext cx="8892899"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To deliberately choose a life of unrepentant sin, is the opposite of the path to salvation.</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If I reject The New and Living Way, is The Lord really </a:t>
            </a:r>
            <a:r>
              <a:rPr lang="en-AU" b="1" dirty="0">
                <a:solidFill>
                  <a:prstClr val="white"/>
                </a:solidFill>
                <a:latin typeface="Times New Roman" panose="02020603050405020304" pitchFamily="18" charset="0"/>
                <a:cs typeface="Times New Roman" panose="02020603050405020304" pitchFamily="18" charset="0"/>
              </a:rPr>
              <a:t>my</a:t>
            </a:r>
            <a:r>
              <a:rPr lang="en-AU" dirty="0">
                <a:solidFill>
                  <a:prstClr val="white"/>
                </a:solidFill>
                <a:latin typeface="Times New Roman" panose="02020603050405020304" pitchFamily="18" charset="0"/>
                <a:cs typeface="Times New Roman" panose="02020603050405020304" pitchFamily="18" charset="0"/>
              </a:rPr>
              <a:t> Lord?</a:t>
            </a:r>
          </a:p>
        </p:txBody>
      </p:sp>
      <p:sp>
        <p:nvSpPr>
          <p:cNvPr id="14" name="TextBox 13">
            <a:extLst>
              <a:ext uri="{FF2B5EF4-FFF2-40B4-BE49-F238E27FC236}">
                <a16:creationId xmlns:a16="http://schemas.microsoft.com/office/drawing/2014/main" id="{56F7FBA5-A2DE-6660-CD75-A4BB821A1CBA}"/>
              </a:ext>
            </a:extLst>
          </p:cNvPr>
          <p:cNvSpPr txBox="1"/>
          <p:nvPr/>
        </p:nvSpPr>
        <p:spPr>
          <a:xfrm>
            <a:off x="-25879" y="2633440"/>
            <a:ext cx="2190643"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When Jesus returns:</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6" name="TextBox 15">
            <a:extLst>
              <a:ext uri="{FF2B5EF4-FFF2-40B4-BE49-F238E27FC236}">
                <a16:creationId xmlns:a16="http://schemas.microsoft.com/office/drawing/2014/main" id="{9C068FB3-36DA-26B5-B46D-6035EF0A5818}"/>
              </a:ext>
            </a:extLst>
          </p:cNvPr>
          <p:cNvSpPr txBox="1"/>
          <p:nvPr/>
        </p:nvSpPr>
        <p:spPr>
          <a:xfrm>
            <a:off x="1957264" y="2674376"/>
            <a:ext cx="7133576"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Coming to save the faithful, who </a:t>
            </a:r>
            <a:r>
              <a:rPr lang="en-AU" u="sng" dirty="0">
                <a:solidFill>
                  <a:prstClr val="white"/>
                </a:solidFill>
                <a:latin typeface="Times New Roman" panose="02020603050405020304" pitchFamily="18" charset="0"/>
                <a:cs typeface="Times New Roman" panose="02020603050405020304" pitchFamily="18" charset="0"/>
              </a:rPr>
              <a:t>eagerly await</a:t>
            </a:r>
            <a:r>
              <a:rPr lang="en-AU" dirty="0">
                <a:solidFill>
                  <a:prstClr val="white"/>
                </a:solidFill>
                <a:latin typeface="Times New Roman" panose="02020603050405020304" pitchFamily="18" charset="0"/>
                <a:cs typeface="Times New Roman" panose="02020603050405020304" pitchFamily="18" charset="0"/>
              </a:rPr>
              <a:t> His return</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unfaithful  – a </a:t>
            </a:r>
            <a:r>
              <a:rPr lang="en-AU" u="sng" dirty="0">
                <a:solidFill>
                  <a:prstClr val="white"/>
                </a:solidFill>
                <a:latin typeface="Times New Roman" panose="02020603050405020304" pitchFamily="18" charset="0"/>
                <a:cs typeface="Times New Roman" panose="02020603050405020304" pitchFamily="18" charset="0"/>
              </a:rPr>
              <a:t>fearful expectation</a:t>
            </a:r>
            <a:r>
              <a:rPr lang="en-AU" dirty="0">
                <a:solidFill>
                  <a:prstClr val="white"/>
                </a:solidFill>
                <a:latin typeface="Times New Roman" panose="02020603050405020304" pitchFamily="18" charset="0"/>
                <a:cs typeface="Times New Roman" panose="02020603050405020304" pitchFamily="18" charset="0"/>
              </a:rPr>
              <a:t> of judgment.</a:t>
            </a:r>
          </a:p>
        </p:txBody>
      </p:sp>
      <p:sp>
        <p:nvSpPr>
          <p:cNvPr id="20" name="TextBox 19">
            <a:extLst>
              <a:ext uri="{FF2B5EF4-FFF2-40B4-BE49-F238E27FC236}">
                <a16:creationId xmlns:a16="http://schemas.microsoft.com/office/drawing/2014/main" id="{0B8DC2B2-8F20-1FC6-BA1B-C6572BC35DCF}"/>
              </a:ext>
            </a:extLst>
          </p:cNvPr>
          <p:cNvSpPr txBox="1"/>
          <p:nvPr/>
        </p:nvSpPr>
        <p:spPr>
          <a:xfrm>
            <a:off x="-17722" y="3248759"/>
            <a:ext cx="2190643"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When we </a:t>
            </a:r>
            <a:r>
              <a:rPr kumimoji="0" lang="en-AU" u="sng"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know</a:t>
            </a:r>
            <a:r>
              <a:rPr kumimoji="0" lang="en-AU"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God</a:t>
            </a: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1" name="TextBox 20">
            <a:extLst>
              <a:ext uri="{FF2B5EF4-FFF2-40B4-BE49-F238E27FC236}">
                <a16:creationId xmlns:a16="http://schemas.microsoft.com/office/drawing/2014/main" id="{162F33B6-ED48-A740-2B7A-A987ECD3A9AF}"/>
              </a:ext>
            </a:extLst>
          </p:cNvPr>
          <p:cNvSpPr txBox="1"/>
          <p:nvPr/>
        </p:nvSpPr>
        <p:spPr>
          <a:xfrm>
            <a:off x="2091207" y="3231811"/>
            <a:ext cx="2860356"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Know &amp; love His mercy;</a:t>
            </a:r>
          </a:p>
        </p:txBody>
      </p:sp>
      <p:sp>
        <p:nvSpPr>
          <p:cNvPr id="28" name="TextBox 27">
            <a:extLst>
              <a:ext uri="{FF2B5EF4-FFF2-40B4-BE49-F238E27FC236}">
                <a16:creationId xmlns:a16="http://schemas.microsoft.com/office/drawing/2014/main" id="{EE9A5591-A125-E4D3-0927-A60E24ACCE1B}"/>
              </a:ext>
            </a:extLst>
          </p:cNvPr>
          <p:cNvSpPr txBox="1"/>
          <p:nvPr/>
        </p:nvSpPr>
        <p:spPr>
          <a:xfrm>
            <a:off x="4951563" y="3231811"/>
            <a:ext cx="2912115"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Know &amp; love His justice.</a:t>
            </a:r>
          </a:p>
        </p:txBody>
      </p:sp>
      <p:sp>
        <p:nvSpPr>
          <p:cNvPr id="30" name="TextBox 29">
            <a:extLst>
              <a:ext uri="{FF2B5EF4-FFF2-40B4-BE49-F238E27FC236}">
                <a16:creationId xmlns:a16="http://schemas.microsoft.com/office/drawing/2014/main" id="{4784779E-BA36-B3BE-B638-C2B83AD4C6AB}"/>
              </a:ext>
            </a:extLst>
          </p:cNvPr>
          <p:cNvSpPr txBox="1"/>
          <p:nvPr/>
        </p:nvSpPr>
        <p:spPr>
          <a:xfrm>
            <a:off x="-2" y="3635039"/>
            <a:ext cx="9144002" cy="646331"/>
          </a:xfrm>
          <a:prstGeom prst="rect">
            <a:avLst/>
          </a:prstGeom>
          <a:noFill/>
        </p:spPr>
        <p:txBody>
          <a:bodyPr wrap="square">
            <a:spAutoFit/>
          </a:bodyPr>
          <a:lstStyle/>
          <a:p>
            <a:pPr algn="ctr"/>
            <a:r>
              <a:rPr lang="en-AU" b="1" baseline="30000" dirty="0">
                <a:solidFill>
                  <a:srgbClr val="FFFF00"/>
                </a:solidFill>
                <a:effectLst/>
                <a:latin typeface="Comic Sans MS" panose="030F0902030302020204" pitchFamily="66" charset="0"/>
                <a:ea typeface="Times New Roman" panose="02020603050405020304" pitchFamily="18" charset="0"/>
                <a:cs typeface="Times New Roman" panose="02020603050405020304" pitchFamily="18" charset="0"/>
              </a:rPr>
              <a:t>39 </a:t>
            </a:r>
            <a:r>
              <a:rPr lang="en-AU" dirty="0">
                <a:solidFill>
                  <a:srgbClr val="FFFF00"/>
                </a:solidFill>
                <a:effectLst/>
                <a:latin typeface="Comic Sans MS" panose="030F0902030302020204" pitchFamily="66" charset="0"/>
                <a:ea typeface="Times New Roman" panose="02020603050405020304" pitchFamily="18" charset="0"/>
                <a:cs typeface="Times New Roman" panose="02020603050405020304" pitchFamily="18" charset="0"/>
              </a:rPr>
              <a:t>But we are not of those who shrink back and are destroyed, </a:t>
            </a:r>
            <a:br>
              <a:rPr lang="en-AU" dirty="0">
                <a:solidFill>
                  <a:srgbClr val="FFFF00"/>
                </a:solidFill>
                <a:effectLst/>
                <a:latin typeface="Comic Sans MS" panose="030F0902030302020204" pitchFamily="66" charset="0"/>
                <a:ea typeface="Times New Roman" panose="02020603050405020304" pitchFamily="18" charset="0"/>
                <a:cs typeface="Times New Roman" panose="02020603050405020304" pitchFamily="18" charset="0"/>
              </a:rPr>
            </a:br>
            <a:r>
              <a:rPr lang="en-AU" dirty="0">
                <a:solidFill>
                  <a:srgbClr val="FFFF00"/>
                </a:solidFill>
                <a:effectLst/>
                <a:latin typeface="Comic Sans MS" panose="030F0902030302020204" pitchFamily="66" charset="0"/>
                <a:ea typeface="Times New Roman" panose="02020603050405020304" pitchFamily="18" charset="0"/>
                <a:cs typeface="Times New Roman" panose="02020603050405020304" pitchFamily="18" charset="0"/>
              </a:rPr>
              <a:t>but of </a:t>
            </a:r>
            <a:r>
              <a:rPr lang="en-AU" u="sng" dirty="0">
                <a:solidFill>
                  <a:srgbClr val="FFFF00"/>
                </a:solidFill>
                <a:effectLst/>
                <a:latin typeface="Comic Sans MS" panose="030F0902030302020204" pitchFamily="66" charset="0"/>
                <a:ea typeface="Times New Roman" panose="02020603050405020304" pitchFamily="18" charset="0"/>
                <a:cs typeface="Times New Roman" panose="02020603050405020304" pitchFamily="18" charset="0"/>
              </a:rPr>
              <a:t>those who have faith and preserve their souls</a:t>
            </a:r>
            <a:r>
              <a:rPr lang="en-AU" dirty="0">
                <a:solidFill>
                  <a:srgbClr val="FFFF00"/>
                </a:solidFill>
                <a:effectLst/>
                <a:latin typeface="Comic Sans MS" panose="030F0902030302020204" pitchFamily="66" charset="0"/>
                <a:ea typeface="Times New Roman" panose="02020603050405020304" pitchFamily="18" charset="0"/>
                <a:cs typeface="Times New Roman" panose="02020603050405020304" pitchFamily="18" charset="0"/>
              </a:rPr>
              <a:t>.</a:t>
            </a:r>
            <a:r>
              <a:rPr lang="en-AU" dirty="0">
                <a:solidFill>
                  <a:srgbClr val="FFFF00"/>
                </a:solidFill>
                <a:effectLst/>
              </a:rPr>
              <a:t> </a:t>
            </a:r>
            <a:endParaRPr lang="en-AU" dirty="0">
              <a:solidFill>
                <a:srgbClr val="FFFF00"/>
              </a:solidFill>
            </a:endParaRPr>
          </a:p>
        </p:txBody>
      </p:sp>
      <p:sp>
        <p:nvSpPr>
          <p:cNvPr id="31" name="TextBox 30">
            <a:extLst>
              <a:ext uri="{FF2B5EF4-FFF2-40B4-BE49-F238E27FC236}">
                <a16:creationId xmlns:a16="http://schemas.microsoft.com/office/drawing/2014/main" id="{7D9C9B9E-A3F8-4570-897B-AE13BAB7EE76}"/>
              </a:ext>
            </a:extLst>
          </p:cNvPr>
          <p:cNvSpPr txBox="1"/>
          <p:nvPr/>
        </p:nvSpPr>
        <p:spPr>
          <a:xfrm>
            <a:off x="4151988" y="4236632"/>
            <a:ext cx="4992011"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 back to our first love;</a:t>
            </a:r>
          </a:p>
        </p:txBody>
      </p:sp>
      <p:sp>
        <p:nvSpPr>
          <p:cNvPr id="32" name="TextBox 31">
            <a:extLst>
              <a:ext uri="{FF2B5EF4-FFF2-40B4-BE49-F238E27FC236}">
                <a16:creationId xmlns:a16="http://schemas.microsoft.com/office/drawing/2014/main" id="{5D9D8D09-8C7F-DC15-3A36-F56AB201DD64}"/>
              </a:ext>
            </a:extLst>
          </p:cNvPr>
          <p:cNvSpPr txBox="1"/>
          <p:nvPr/>
        </p:nvSpPr>
        <p:spPr>
          <a:xfrm>
            <a:off x="-9097" y="4249423"/>
            <a:ext cx="4399941"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When we are drawn towards unfaithfulness:</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33" name="TextBox 32">
            <a:extLst>
              <a:ext uri="{FF2B5EF4-FFF2-40B4-BE49-F238E27FC236}">
                <a16:creationId xmlns:a16="http://schemas.microsoft.com/office/drawing/2014/main" id="{AA669C9D-D69E-A80A-36B2-92DFA3962E11}"/>
              </a:ext>
            </a:extLst>
          </p:cNvPr>
          <p:cNvSpPr txBox="1"/>
          <p:nvPr/>
        </p:nvSpPr>
        <p:spPr>
          <a:xfrm>
            <a:off x="215659" y="4534016"/>
            <a:ext cx="8744502"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Remember our faith is worth giving up everything, to follow Jesus.</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Remember the hope we have, and the eternal inheritance.</a:t>
            </a:r>
          </a:p>
        </p:txBody>
      </p:sp>
      <p:sp>
        <p:nvSpPr>
          <p:cNvPr id="34" name="TextBox 33">
            <a:extLst>
              <a:ext uri="{FF2B5EF4-FFF2-40B4-BE49-F238E27FC236}">
                <a16:creationId xmlns:a16="http://schemas.microsoft.com/office/drawing/2014/main" id="{F63C2529-2929-7EF3-4858-261F372DE20D}"/>
              </a:ext>
            </a:extLst>
          </p:cNvPr>
          <p:cNvSpPr txBox="1"/>
          <p:nvPr/>
        </p:nvSpPr>
        <p:spPr>
          <a:xfrm>
            <a:off x="8156" y="5206955"/>
            <a:ext cx="911812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opposite of “shrinking back”, is to Live By Faith.</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Tree>
    <p:extLst>
      <p:ext uri="{BB962C8B-B14F-4D97-AF65-F5344CB8AC3E}">
        <p14:creationId xmlns:p14="http://schemas.microsoft.com/office/powerpoint/2010/main" val="231263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build="p"/>
      <p:bldP spid="34"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17136</TotalTime>
  <Words>1224</Words>
  <Application>Microsoft Macintosh PowerPoint</Application>
  <PresentationFormat>On-screen Show (16:10)</PresentationFormat>
  <Paragraphs>83</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303</cp:revision>
  <cp:lastPrinted>2025-07-19T06:51:02Z</cp:lastPrinted>
  <dcterms:created xsi:type="dcterms:W3CDTF">2024-07-12T04:24:48Z</dcterms:created>
  <dcterms:modified xsi:type="dcterms:W3CDTF">2025-07-25T01:48:54Z</dcterms:modified>
</cp:coreProperties>
</file>